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9" r:id="rId3"/>
    <p:sldId id="404" r:id="rId4"/>
    <p:sldId id="268" r:id="rId5"/>
    <p:sldId id="272" r:id="rId6"/>
    <p:sldId id="405" r:id="rId7"/>
    <p:sldId id="408" r:id="rId8"/>
    <p:sldId id="410" r:id="rId9"/>
    <p:sldId id="411" r:id="rId10"/>
    <p:sldId id="409" r:id="rId11"/>
    <p:sldId id="412" r:id="rId12"/>
    <p:sldId id="413" r:id="rId13"/>
    <p:sldId id="414" r:id="rId14"/>
    <p:sldId id="415" r:id="rId15"/>
    <p:sldId id="403" r:id="rId16"/>
    <p:sldId id="419" r:id="rId17"/>
    <p:sldId id="406" r:id="rId18"/>
    <p:sldId id="416" r:id="rId19"/>
    <p:sldId id="417" r:id="rId20"/>
    <p:sldId id="418" r:id="rId21"/>
    <p:sldId id="392" r:id="rId22"/>
    <p:sldId id="376" r:id="rId23"/>
    <p:sldId id="377" r:id="rId24"/>
    <p:sldId id="288" r:id="rId25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52A"/>
    <a:srgbClr val="D9D400"/>
    <a:srgbClr val="F1F1B3"/>
    <a:srgbClr val="F4F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84217" autoAdjust="0"/>
  </p:normalViewPr>
  <p:slideViewPr>
    <p:cSldViewPr snapToGrid="0" snapToObjects="1">
      <p:cViewPr varScale="1">
        <p:scale>
          <a:sx n="98" d="100"/>
          <a:sy n="98" d="100"/>
        </p:scale>
        <p:origin x="1248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AAFE9-C48C-4CD9-9A3C-1667722A257A}" type="datetimeFigureOut">
              <a:rPr lang="nl-NL" smtClean="0"/>
              <a:t>18-3-2021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D1AA-683C-4D15-BD8B-904FFBA50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95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 betekent dat het bevoegd gezag voor de NB-wet in plaats van een aparte vergunning een verklaring van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geen bedenkingen (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vvgb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moet afgeven aan de gemeente, voordat de gemeente de omgevingsvergunning kan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verlenen (art. 2.27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Wabo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Het NB-wet bevoegd gezag kan bij de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vvgb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voorschriften geven die het bevoegd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gezag aan de omgevingsvergunning moet verbinden. Als het bevoegd gezag voor de NB-wet de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vvgb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weigert,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de gemeente de gevraagde omgevingsvergunning niet verlenen (art. 2.20a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Wabo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Het bevoegd gezag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de omgevingsvergunning draagt zorg voor de handhaving van de omgevingsvergunning.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D1AA-683C-4D15-BD8B-904FFBA50DE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7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Ten</a:t>
            </a:r>
            <a:r>
              <a:rPr lang="nl-NL" baseline="0" dirty="0"/>
              <a:t> tijden van de PAS waren dit soort ingewikkelde stroomschema’s in omloop </a:t>
            </a:r>
            <a:r>
              <a:rPr lang="nl-NL" baseline="0" dirty="0" smtClean="0"/>
              <a:t>om </a:t>
            </a:r>
            <a:r>
              <a:rPr lang="nl-NL" baseline="0" dirty="0"/>
              <a:t>benodigde depositieruimte te bepalen. Als kleiner of gelijk aan 0,05 mol N/ha/jaar dan niet </a:t>
            </a:r>
            <a:r>
              <a:rPr lang="nl-NL" baseline="0" dirty="0" err="1" smtClean="0"/>
              <a:t>vergunningplichtig</a:t>
            </a:r>
            <a:r>
              <a:rPr lang="nl-NL" baseline="0" dirty="0"/>
              <a:t>, en ook niet </a:t>
            </a:r>
            <a:r>
              <a:rPr lang="nl-NL" baseline="0" dirty="0" err="1"/>
              <a:t>meldingsplichtig</a:t>
            </a:r>
            <a:r>
              <a:rPr lang="nl-NL" baseline="0" dirty="0"/>
              <a:t>. Als tussen 0,05 en grenswaarde dan </a:t>
            </a:r>
            <a:r>
              <a:rPr lang="nl-NL" baseline="0" dirty="0" err="1"/>
              <a:t>meldingsplichtig</a:t>
            </a:r>
            <a:r>
              <a:rPr lang="nl-NL" baseline="0" dirty="0"/>
              <a:t> en boven grenswaarde dan </a:t>
            </a:r>
            <a:r>
              <a:rPr lang="nl-NL" baseline="0" dirty="0" err="1"/>
              <a:t>vergunningplichtig</a:t>
            </a:r>
            <a:r>
              <a:rPr lang="nl-NL" baseline="0" dirty="0"/>
              <a:t>. 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D1AA-683C-4D15-BD8B-904FFBA50DE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22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8E80-3FD5-4834-9BB6-B2AF642E6FB9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2C8E-5257-40F2-89B4-E7022D003F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99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B40A-237B-45DE-BD0E-6CA1CBC6046F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BFF5-5CF1-45C0-8D15-2D2055AC62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86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7686-2584-4A62-BC02-140600D2455B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7EFA-EC48-4CB2-93E2-AB4D6BA860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88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8E80-3FD5-4834-9BB6-B2AF642E6FB9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2C8E-5257-40F2-89B4-E7022D003F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0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B306-A012-4C17-908D-A13B008094F3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D671-E615-440B-B7B2-0DE3E72667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381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8E72-2634-49D2-96C9-B7A3A5DCC480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0C03-C811-4B37-B218-12CE758CB7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97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C9D2-CD3D-461D-BB00-C1031407E791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20EA-0B27-455B-93F0-A1D83E9CBE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94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8AC4-A6A3-45E9-A948-0E26D245AB3A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5A95D-139D-4DCB-B7E4-8F9A15CC95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396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0C2F-3E95-4FDE-B623-D2A343296A41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5661-62BB-42A3-ABC8-2B7CC6F2E0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104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E35A-9DC0-4071-8F0A-814E3E794905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6A19-CC8F-48CB-9152-AD50851392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293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FA459-47F1-47FD-9C8A-CF641E4779E3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3C40-D5BA-483B-8CFF-2F130051B3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34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B306-A012-4C17-908D-A13B008094F3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D671-E615-440B-B7B2-0DE3E72667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16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E44A-77A5-45DB-AC98-65BABD86B99E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AF96-8E87-4A60-ACCF-0286324696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879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B40A-237B-45DE-BD0E-6CA1CBC6046F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BFF5-5CF1-45C0-8D15-2D2055AC62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467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7686-2584-4A62-BC02-140600D2455B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7EFA-EC48-4CB2-93E2-AB4D6BA860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02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8E72-2634-49D2-96C9-B7A3A5DCC480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0C03-C811-4B37-B218-12CE758CB7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76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C9D2-CD3D-461D-BB00-C1031407E791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20EA-0B27-455B-93F0-A1D83E9CBE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75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8AC4-A6A3-45E9-A948-0E26D245AB3A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5A95D-139D-4DCB-B7E4-8F9A15CC95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88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0C2F-3E95-4FDE-B623-D2A343296A41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5661-62BB-42A3-ABC8-2B7CC6F2E0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80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E35A-9DC0-4071-8F0A-814E3E794905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6A19-CC8F-48CB-9152-AD50851392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72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FA459-47F1-47FD-9C8A-CF641E4779E3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3C40-D5BA-483B-8CFF-2F130051B3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46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E44A-77A5-45DB-AC98-65BABD86B99E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AF96-8E87-4A60-ACCF-0286324696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7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AD14C-BE50-4A41-AA88-48DD54187730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9C5C8-C530-48A7-9AB0-E71D900C89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AD14C-BE50-4A41-AA88-48DD54187730}" type="datetimeFigureOut">
              <a:rPr lang="nl-NL"/>
              <a:pPr>
                <a:defRPr/>
              </a:pPr>
              <a:t>18-3-2021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9C5C8-C530-48A7-9AB0-E71D900C89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82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j12.nl/nieuws/handreiking-voortoets-stikstof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j12.nl/onderwerpen/stikstof-en-natura2000/vergunningen-en-toestemmingsbesluiten/wat-is-mijn-referentiesituatie/" TargetMode="External"/><Relationship Id="rId2" Type="http://schemas.openxmlformats.org/officeDocument/2006/relationships/hyperlink" Target="https://www.natura2000.nl/gebieden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erius.nl/n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claessen@glastuinbouwnederland.nl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claessen@glastuinbouwnederland.n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lastuinbouwnederland.nl/water-omgeving/stiksto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855" y="946852"/>
            <a:ext cx="9534525" cy="36099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2052" name="Tekstvak 5"/>
          <p:cNvSpPr txBox="1">
            <a:spLocks noChangeArrowheads="1"/>
          </p:cNvSpPr>
          <p:nvPr/>
        </p:nvSpPr>
        <p:spPr bwMode="auto">
          <a:xfrm>
            <a:off x="208332" y="762714"/>
            <a:ext cx="58388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Webinar Stikstof</a:t>
            </a:r>
          </a:p>
        </p:txBody>
      </p:sp>
      <p:sp>
        <p:nvSpPr>
          <p:cNvPr id="2053" name="Tekstvak 6"/>
          <p:cNvSpPr txBox="1">
            <a:spLocks noChangeArrowheads="1"/>
          </p:cNvSpPr>
          <p:nvPr/>
        </p:nvSpPr>
        <p:spPr bwMode="auto">
          <a:xfrm>
            <a:off x="6864641" y="736123"/>
            <a:ext cx="1835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000" dirty="0">
                <a:solidFill>
                  <a:srgbClr val="29952A"/>
                </a:solidFill>
                <a:latin typeface="Gill Sans"/>
                <a:ea typeface="Gill Sans"/>
                <a:cs typeface="Gill Sans"/>
              </a:rPr>
              <a:t>18 maart 2021</a:t>
            </a:r>
          </a:p>
        </p:txBody>
      </p:sp>
      <p:sp>
        <p:nvSpPr>
          <p:cNvPr id="7" name="Tekstvak 1"/>
          <p:cNvSpPr txBox="1">
            <a:spLocks noChangeArrowheads="1"/>
          </p:cNvSpPr>
          <p:nvPr/>
        </p:nvSpPr>
        <p:spPr bwMode="auto">
          <a:xfrm>
            <a:off x="760327" y="4556827"/>
            <a:ext cx="7299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b="1" i="1" dirty="0">
                <a:solidFill>
                  <a:srgbClr val="29952A"/>
                </a:solidFill>
                <a:latin typeface="Gill Sans SemiBold"/>
                <a:ea typeface="Gill Sans SemiBold"/>
                <a:cs typeface="Gill Sans SemiBold"/>
              </a:rPr>
              <a:t>Welkom bij het </a:t>
            </a:r>
            <a:r>
              <a:rPr lang="nl-NL" altLang="nl-NL" sz="2400" b="1" i="1" dirty="0" err="1">
                <a:solidFill>
                  <a:srgbClr val="29952A"/>
                </a:solidFill>
                <a:latin typeface="Gill Sans SemiBold"/>
                <a:ea typeface="Gill Sans SemiBold"/>
                <a:cs typeface="Gill Sans SemiBold"/>
              </a:rPr>
              <a:t>webinar</a:t>
            </a:r>
            <a:r>
              <a:rPr lang="nl-NL" altLang="nl-NL" sz="2400" b="1" i="1" dirty="0">
                <a:solidFill>
                  <a:srgbClr val="29952A"/>
                </a:solidFill>
                <a:latin typeface="Gill Sans SemiBold"/>
                <a:ea typeface="Gill Sans SemiBold"/>
                <a:cs typeface="Gill Sans SemiBold"/>
              </a:rPr>
              <a:t>. We starten om 15.00 uur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4842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Stand van zaken Stikstof  4</a:t>
            </a:r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223838" y="1725216"/>
            <a:ext cx="83677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lnSpc>
                <a:spcPct val="120000"/>
              </a:lnSpc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PAS onderuit per juni 2019: 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Alle activiteiten die stikstofdepositie KUNNEN veroorzaken op een voor stikstof gevoelig aangewezen N2000-gebied moeten daarvoor vergunning aanvragen</a:t>
            </a:r>
          </a:p>
          <a:p>
            <a:pPr marL="285750" lvl="1">
              <a:lnSpc>
                <a:spcPct val="120000"/>
              </a:lnSpc>
              <a:buFont typeface="Symbol" panose="05050102010706020507" pitchFamily="18" charset="2"/>
              <a:buChar char="Þ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aantonen dat er geen sprake is van significante gevolgen (bij meer dan 0,0049 mol N Depositie/ha/kaar) of dat er sprake is van compensatie. 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Beleidsregel in- en extern salderen van provincies</a:t>
            </a:r>
          </a:p>
          <a:p>
            <a:pPr marL="285750" lvl="1">
              <a:lnSpc>
                <a:spcPct val="120000"/>
              </a:lnSpc>
              <a:buFont typeface="Symbol" panose="05050102010706020507" pitchFamily="18" charset="2"/>
              <a:buChar char="Þ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aantonen  dat er geen sprake is van meer depositie dan in de uitgangssituatie ten tijde van aanwijzing (= intern salderen) of compenseren (= extern salderen) </a:t>
            </a:r>
          </a:p>
        </p:txBody>
      </p:sp>
    </p:spTree>
    <p:extLst>
      <p:ext uri="{BB962C8B-B14F-4D97-AF65-F5344CB8AC3E}">
        <p14:creationId xmlns:p14="http://schemas.microsoft.com/office/powerpoint/2010/main" val="294077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4842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Stand van zaken Stikstof  5</a:t>
            </a:r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231775" y="1725216"/>
            <a:ext cx="8367712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lnSpc>
                <a:spcPct val="120000"/>
              </a:lnSpc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Spoedwet stikstof: ruimte voor bouw door </a:t>
            </a:r>
            <a:r>
              <a:rPr lang="nl-NL" altLang="nl-NL" dirty="0" smtClean="0">
                <a:solidFill>
                  <a:srgbClr val="29952A"/>
                </a:solidFill>
                <a:latin typeface="Gill Sans"/>
              </a:rPr>
              <a:t>o.a. </a:t>
            </a:r>
            <a:r>
              <a:rPr lang="nl-NL" altLang="nl-NL" dirty="0" smtClean="0">
                <a:solidFill>
                  <a:srgbClr val="29952A"/>
                </a:solidFill>
                <a:latin typeface="Gill Sans"/>
              </a:rPr>
              <a:t>kilometerbesluit 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(130 – 100 km/uur) 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Stikstofregistratiesysteem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Geen vergunningplicht als geen significante effecten</a:t>
            </a:r>
          </a:p>
          <a:p>
            <a:pPr marL="0" lvl="1" indent="0">
              <a:lnSpc>
                <a:spcPct val="120000"/>
              </a:lnSpc>
              <a:defRPr/>
            </a:pPr>
            <a:endParaRPr lang="nl-NL" altLang="nl-NL" dirty="0">
              <a:solidFill>
                <a:srgbClr val="29952A"/>
              </a:solidFill>
              <a:latin typeface="Gill Sans"/>
            </a:endParaRPr>
          </a:p>
          <a:p>
            <a:pPr marL="285750" lvl="1">
              <a:lnSpc>
                <a:spcPct val="120000"/>
              </a:lnSpc>
              <a:buFont typeface="Symbol" panose="05050102010706020507" pitchFamily="18" charset="2"/>
              <a:buChar char="Þ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Per 1-1-2021: dus geen vergunning nodig als geen significante effecten</a:t>
            </a:r>
          </a:p>
          <a:p>
            <a:pPr marL="285750" lvl="1">
              <a:lnSpc>
                <a:spcPct val="120000"/>
              </a:lnSpc>
              <a:buFont typeface="Symbol" panose="05050102010706020507" pitchFamily="18" charset="2"/>
              <a:buChar char="Þ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Provincies hebben aanvragers die intern willen salderen gevraagd hun aanvraag terug te trekken</a:t>
            </a:r>
          </a:p>
          <a:p>
            <a:pPr marL="285750" lvl="1">
              <a:lnSpc>
                <a:spcPct val="120000"/>
              </a:lnSpc>
              <a:buFont typeface="Symbol" panose="05050102010706020507" pitchFamily="18" charset="2"/>
              <a:buChar char="Þ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Handreiking </a:t>
            </a:r>
            <a:r>
              <a:rPr lang="nl-NL" altLang="nl-NL" dirty="0" err="1">
                <a:solidFill>
                  <a:srgbClr val="29952A"/>
                </a:solidFill>
                <a:latin typeface="Gill Sans"/>
              </a:rPr>
              <a:t>voortoets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 (zie </a:t>
            </a:r>
            <a:r>
              <a:rPr lang="nl-NL" altLang="nl-NL" dirty="0">
                <a:solidFill>
                  <a:srgbClr val="29952A"/>
                </a:solidFill>
                <a:latin typeface="Gill Sans"/>
                <a:hlinkClick r:id="rId3"/>
              </a:rPr>
              <a:t>https://www.bij12.nl/nieuws/handreiking-voortoets-stikstof/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). 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nl-NL" altLang="nl-NL" dirty="0">
              <a:solidFill>
                <a:srgbClr val="29952A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928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4842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Stand van zaken Stikstof  6</a:t>
            </a:r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231775" y="1725216"/>
            <a:ext cx="8367712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lnSpc>
                <a:spcPct val="120000"/>
              </a:lnSpc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Stikstofwet: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Legalisatieprogramma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Vastleggen doelen en monitoring: bronmaatregelen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Gebiedsplannen door provincies om ruimte te maken voor (nieuwe) activiteiten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nl-NL" altLang="nl-NL" dirty="0">
              <a:solidFill>
                <a:srgbClr val="29952A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8767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4842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Stand van zaken Stikstof  7</a:t>
            </a:r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231775" y="1725216"/>
            <a:ext cx="8367712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lnSpc>
                <a:spcPct val="120000"/>
              </a:lnSpc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Actualiteit: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Legalisatieprogramma: wat </a:t>
            </a:r>
            <a:r>
              <a:rPr lang="nl-NL" altLang="nl-NL" dirty="0" smtClean="0">
                <a:solidFill>
                  <a:srgbClr val="29952A"/>
                </a:solidFill>
                <a:latin typeface="Gill Sans"/>
              </a:rPr>
              <a:t>valt 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er wel onder en wat niet ? 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MOB heeft vergunning voor veehouderij onderuit gehaald omdat de uitgangspunten berekening emissiereductie voor stallen niet ‘hard’ genoeg is.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Handhavingsverzoeken tegen </a:t>
            </a:r>
            <a:r>
              <a:rPr lang="nl-NL" altLang="nl-NL" dirty="0" smtClean="0">
                <a:solidFill>
                  <a:srgbClr val="29952A"/>
                </a:solidFill>
                <a:latin typeface="Gill Sans"/>
              </a:rPr>
              <a:t>o.a. 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biomassa- en houtstookinstallaties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Onzekerheid over opkopen depositie (</a:t>
            </a:r>
            <a:r>
              <a:rPr lang="nl-NL" altLang="nl-NL" dirty="0" smtClean="0">
                <a:solidFill>
                  <a:srgbClr val="29952A"/>
                </a:solidFill>
                <a:latin typeface="Gill Sans"/>
              </a:rPr>
              <a:t>m.n. 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vastleggen beëindiging </a:t>
            </a:r>
            <a:r>
              <a:rPr lang="nl-NL" altLang="nl-NL" dirty="0" err="1">
                <a:solidFill>
                  <a:srgbClr val="29952A"/>
                </a:solidFill>
                <a:latin typeface="Gill Sans"/>
              </a:rPr>
              <a:t>stikstofgevende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 activiteit  </a:t>
            </a:r>
          </a:p>
        </p:txBody>
      </p:sp>
    </p:spTree>
    <p:extLst>
      <p:ext uri="{BB962C8B-B14F-4D97-AF65-F5344CB8AC3E}">
        <p14:creationId xmlns:p14="http://schemas.microsoft.com/office/powerpoint/2010/main" val="124718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kstvak 10"/>
          <p:cNvSpPr txBox="1">
            <a:spLocks noChangeArrowheads="1"/>
          </p:cNvSpPr>
          <p:nvPr/>
        </p:nvSpPr>
        <p:spPr bwMode="auto">
          <a:xfrm>
            <a:off x="605642" y="451264"/>
            <a:ext cx="4205012" cy="4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82" tIns="34142" rIns="68282" bIns="34142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375" b="0" i="0" u="none" strike="noStrike" kern="1200" cap="none" spc="0" normalizeH="0" baseline="0" noProof="0" dirty="0">
                <a:ln>
                  <a:noFill/>
                </a:ln>
                <a:solidFill>
                  <a:srgbClr val="29952A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Vragen?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39387" y="1006965"/>
            <a:ext cx="80633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 liggen de Natura2000-gebieden ? </a:t>
            </a:r>
          </a:p>
          <a:p>
            <a:r>
              <a:rPr lang="nl-NL" dirty="0"/>
              <a:t>Kijk op: </a:t>
            </a:r>
            <a:r>
              <a:rPr lang="nl-NL" dirty="0">
                <a:hlinkClick r:id="rId2"/>
              </a:rPr>
              <a:t>https://www.natura2000.nl/gebieden</a:t>
            </a:r>
            <a:r>
              <a:rPr lang="nl-NL" dirty="0"/>
              <a:t>. Daar </a:t>
            </a:r>
            <a:r>
              <a:rPr lang="nl-NL" dirty="0" smtClean="0"/>
              <a:t>vindt </a:t>
            </a:r>
            <a:r>
              <a:rPr lang="nl-NL" dirty="0"/>
              <a:t>u een kaart en de benaming van alle gebieden per provincie. Als u een AERIUS-berekening gaat maken van de uitstoot op uw bedrijf, worden automatisch alle betrokken gebieden vermeld.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 vind ik de referentiesituatie ?   </a:t>
            </a:r>
          </a:p>
          <a:p>
            <a:r>
              <a:rPr lang="nl-NL" dirty="0"/>
              <a:t>Op de website van Bij12 </a:t>
            </a:r>
          </a:p>
          <a:p>
            <a:r>
              <a:rPr lang="nl-NL" dirty="0">
                <a:hlinkClick r:id="rId3"/>
              </a:rPr>
              <a:t>https://www.bij12.nl/onderwerpen/stikstof-en-natura2000/vergunningen-en-toestemmingsbesluiten/wat-is-mijn-referentiesituatie/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AERIUS ? </a:t>
            </a:r>
          </a:p>
          <a:p>
            <a:r>
              <a:rPr lang="nl-NL" dirty="0"/>
              <a:t>AERIUS is het rekenprogramma waarmee u uw stikstofdepositie kunt vaststellen. </a:t>
            </a:r>
          </a:p>
          <a:p>
            <a:r>
              <a:rPr lang="nl-NL" dirty="0"/>
              <a:t>Kijk op </a:t>
            </a:r>
            <a:r>
              <a:rPr lang="nl-NL" dirty="0">
                <a:hlinkClick r:id="rId4"/>
              </a:rPr>
              <a:t>https://www.aerius.nl/nl</a:t>
            </a:r>
            <a:r>
              <a:rPr lang="nl-NL" dirty="0"/>
              <a:t>. U klikt dan op de AERIUS-calculator. </a:t>
            </a:r>
          </a:p>
          <a:p>
            <a:r>
              <a:rPr lang="nl-NL" dirty="0"/>
              <a:t>Er is overigens een handleiding beschikbaar op deze website.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001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kstvak 10"/>
          <p:cNvSpPr txBox="1">
            <a:spLocks noChangeArrowheads="1"/>
          </p:cNvSpPr>
          <p:nvPr/>
        </p:nvSpPr>
        <p:spPr bwMode="auto">
          <a:xfrm>
            <a:off x="605642" y="451264"/>
            <a:ext cx="4205012" cy="4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282" tIns="34142" rIns="68282" bIns="34142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375" b="0" i="0" u="none" strike="noStrike" kern="1200" cap="none" spc="0" normalizeH="0" baseline="0" noProof="0" dirty="0">
                <a:ln>
                  <a:noFill/>
                </a:ln>
                <a:solidFill>
                  <a:srgbClr val="29952A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Vragen?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39387" y="1006965"/>
            <a:ext cx="8063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Heeft u nog meer vragen, stel ze via de Q&amp;A</a:t>
            </a:r>
          </a:p>
          <a:p>
            <a:endParaRPr lang="nl-NL" dirty="0"/>
          </a:p>
          <a:p>
            <a:r>
              <a:rPr lang="nl-NL" dirty="0"/>
              <a:t>of mail naar </a:t>
            </a:r>
            <a:r>
              <a:rPr lang="nl-NL" dirty="0">
                <a:hlinkClick r:id="rId2"/>
              </a:rPr>
              <a:t>lclaessen@glastuinbouwnederland.nl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97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8" r="12105" b="17793"/>
          <a:stretch/>
        </p:blipFill>
        <p:spPr bwMode="auto">
          <a:xfrm>
            <a:off x="5327801" y="706167"/>
            <a:ext cx="3906984" cy="453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1369"/>
          </a:xfrm>
          <a:prstGeom prst="rect">
            <a:avLst/>
          </a:prstGeom>
        </p:spPr>
      </p:pic>
      <p:sp>
        <p:nvSpPr>
          <p:cNvPr id="17413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117852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2400" dirty="0">
                <a:solidFill>
                  <a:prstClr val="white"/>
                </a:solidFill>
                <a:latin typeface="Gill Sans"/>
                <a:ea typeface="Gill Sans SemiBold"/>
                <a:cs typeface="Gill Sans SemiBold"/>
              </a:rPr>
              <a:t>vervolg</a:t>
            </a: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Gill Sans SemiBold"/>
              <a:cs typeface="Gill Sans SemiBold"/>
            </a:endParaRPr>
          </a:p>
        </p:txBody>
      </p:sp>
      <p:sp>
        <p:nvSpPr>
          <p:cNvPr id="10" name="Tekstvak 10"/>
          <p:cNvSpPr txBox="1">
            <a:spLocks noChangeArrowheads="1"/>
          </p:cNvSpPr>
          <p:nvPr/>
        </p:nvSpPr>
        <p:spPr bwMode="auto">
          <a:xfrm>
            <a:off x="160166" y="2208022"/>
            <a:ext cx="5162597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Jean Aerts</a:t>
            </a: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 SemiBold"/>
              <a:cs typeface="Gill Sans SemiBold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 SemiBold"/>
              <a:cs typeface="Gill Sans SemiBold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Bestuur</a:t>
            </a: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3000" dirty="0">
                <a:solidFill>
                  <a:prstClr val="black"/>
                </a:solidFill>
                <a:latin typeface="Gill Sans"/>
                <a:ea typeface="Gill Sans SemiBold"/>
                <a:cs typeface="Gill Sans SemiBold"/>
              </a:rPr>
              <a:t>Glastuinbouw Nederland</a:t>
            </a:r>
            <a:endParaRPr kumimoji="0" lang="nl-NL" altLang="nl-N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 SemiBold"/>
              <a:cs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2170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326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Vervolg Stikstof  1</a:t>
            </a:r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231775" y="1725216"/>
            <a:ext cx="83677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Projectvrijstelling voor glastuinbouw:</a:t>
            </a:r>
          </a:p>
          <a:p>
            <a:pPr marL="74295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Onderscheid tussen NH3 en </a:t>
            </a:r>
            <a:r>
              <a:rPr lang="nl-NL" altLang="nl-NL" dirty="0" err="1">
                <a:solidFill>
                  <a:srgbClr val="29952A"/>
                </a:solidFill>
                <a:latin typeface="Gill Sans"/>
              </a:rPr>
              <a:t>NOx</a:t>
            </a:r>
            <a:endParaRPr lang="nl-NL" altLang="nl-NL" dirty="0">
              <a:solidFill>
                <a:srgbClr val="29952A"/>
              </a:solidFill>
              <a:latin typeface="Gill Sans"/>
            </a:endParaRPr>
          </a:p>
          <a:p>
            <a:pPr marL="74295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Op basis van al gerealiseerde daling van </a:t>
            </a:r>
            <a:r>
              <a:rPr lang="nl-NL" altLang="nl-NL" dirty="0" smtClean="0">
                <a:solidFill>
                  <a:srgbClr val="29952A"/>
                </a:solidFill>
                <a:latin typeface="Gill Sans"/>
              </a:rPr>
              <a:t>stikstofemissie 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sinds aanwijzing N2000 deze ruimte benutten voor legalisatie van bestaande </a:t>
            </a:r>
            <a:r>
              <a:rPr lang="nl-NL" altLang="nl-NL" dirty="0" smtClean="0">
                <a:solidFill>
                  <a:srgbClr val="29952A"/>
                </a:solidFill>
                <a:latin typeface="Gill Sans"/>
              </a:rPr>
              <a:t>glastuinbouw? 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=&gt; totale areaal is niet toegenomen maar wel verschoven</a:t>
            </a:r>
          </a:p>
          <a:p>
            <a:pPr marL="342900" lvl="1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Relatie met aanscherping emissie-eisen: </a:t>
            </a:r>
          </a:p>
          <a:p>
            <a:pPr marL="74295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Zijn emissie-eisen nieuwe stookinstallaties in de glastuinbouw </a:t>
            </a:r>
            <a:r>
              <a:rPr lang="nl-NL" altLang="nl-NL" dirty="0" smtClean="0">
                <a:solidFill>
                  <a:srgbClr val="29952A"/>
                </a:solidFill>
                <a:latin typeface="Gill Sans"/>
              </a:rPr>
              <a:t>realistisch? </a:t>
            </a:r>
            <a:endParaRPr lang="nl-NL" altLang="nl-NL" dirty="0">
              <a:solidFill>
                <a:srgbClr val="29952A"/>
              </a:solidFill>
              <a:latin typeface="Gill Sans"/>
            </a:endParaRPr>
          </a:p>
          <a:p>
            <a:pPr marL="74295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Alleen grote stookinstallaties of </a:t>
            </a:r>
            <a:r>
              <a:rPr lang="nl-NL" altLang="nl-NL" dirty="0" smtClean="0">
                <a:solidFill>
                  <a:srgbClr val="29952A"/>
                </a:solidFill>
                <a:latin typeface="Gill Sans"/>
              </a:rPr>
              <a:t>alle? </a:t>
            </a:r>
            <a:endParaRPr lang="nl-NL" altLang="nl-NL" dirty="0">
              <a:solidFill>
                <a:srgbClr val="29952A"/>
              </a:solidFill>
              <a:latin typeface="Gill Sans"/>
            </a:endParaRP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nl-NL" altLang="nl-NL" dirty="0">
              <a:solidFill>
                <a:srgbClr val="29952A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0607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326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Vervolg Stikstof  2</a:t>
            </a:r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231775" y="1725216"/>
            <a:ext cx="8367712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>
              <a:lnSpc>
                <a:spcPct val="120000"/>
              </a:lnSpc>
              <a:buFont typeface="+mj-lt"/>
              <a:buAutoNum type="arabicPeriod" startAt="3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Wat voor gevolgen heeft dit voor modernisering teeltareaal (verduurzaming en herstructurering)? 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nl-NL" altLang="nl-NL" dirty="0">
              <a:solidFill>
                <a:srgbClr val="29952A"/>
              </a:solidFill>
              <a:latin typeface="Gill Sans"/>
            </a:endParaRP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nl-NL" altLang="nl-NL" dirty="0">
              <a:solidFill>
                <a:srgbClr val="29952A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3634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326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Vervolg Stikstof  3</a:t>
            </a:r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231775" y="1725216"/>
            <a:ext cx="8367712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lnSpc>
                <a:spcPct val="120000"/>
              </a:lnSpc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CONCLUSIE: </a:t>
            </a:r>
            <a:r>
              <a:rPr lang="nl-NL" altLang="nl-NL" b="1" dirty="0">
                <a:solidFill>
                  <a:srgbClr val="29952A"/>
                </a:solidFill>
                <a:latin typeface="Gill Sans"/>
              </a:rPr>
              <a:t>VERGUNNINGVERLENING NU VOORAL MAATWERK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nl-NL" altLang="nl-NL" dirty="0">
              <a:solidFill>
                <a:srgbClr val="29952A"/>
              </a:solidFill>
              <a:latin typeface="Gill Sans"/>
            </a:endParaRP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Vervolg: ZOOM-INN op 15 april om vooral vragen te beantwoorden!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nl-NL" altLang="nl-NL" dirty="0">
              <a:solidFill>
                <a:srgbClr val="29952A"/>
              </a:solidFill>
              <a:latin typeface="Gill Sans"/>
            </a:endParaRP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Mail naar Glastuinbouw Nederland en </a:t>
            </a:r>
            <a:r>
              <a:rPr lang="nl-NL" altLang="nl-NL" dirty="0" smtClean="0">
                <a:solidFill>
                  <a:srgbClr val="29952A"/>
                </a:solidFill>
                <a:latin typeface="Gill Sans"/>
              </a:rPr>
              <a:t>houd 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website in de gaten!</a:t>
            </a:r>
          </a:p>
          <a:p>
            <a:pPr marL="0" lvl="1" indent="0">
              <a:lnSpc>
                <a:spcPct val="120000"/>
              </a:lnSpc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  <a:hlinkClick r:id="rId3"/>
              </a:rPr>
              <a:t>lclaessen@glastuinbouwnederland.nl</a:t>
            </a:r>
            <a:endParaRPr lang="nl-NL" altLang="nl-NL" dirty="0">
              <a:solidFill>
                <a:srgbClr val="29952A"/>
              </a:solidFill>
              <a:latin typeface="Gill Sans"/>
            </a:endParaRPr>
          </a:p>
          <a:p>
            <a:pPr marL="0" lvl="1" indent="0">
              <a:lnSpc>
                <a:spcPct val="120000"/>
              </a:lnSpc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  <a:hlinkClick r:id="rId4"/>
              </a:rPr>
              <a:t>https://www.glastuinbouwnederland.nl/water-omgeving/stikstof/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03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8" r="12105" b="17793"/>
          <a:stretch/>
        </p:blipFill>
        <p:spPr bwMode="auto">
          <a:xfrm>
            <a:off x="5327801" y="706167"/>
            <a:ext cx="3906984" cy="453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1369"/>
          </a:xfrm>
          <a:prstGeom prst="rect">
            <a:avLst/>
          </a:prstGeom>
        </p:spPr>
      </p:pic>
      <p:sp>
        <p:nvSpPr>
          <p:cNvPr id="17413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473398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OPENING EN MEDEDELINGEN</a:t>
            </a:r>
          </a:p>
        </p:txBody>
      </p:sp>
      <p:sp>
        <p:nvSpPr>
          <p:cNvPr id="10" name="Tekstvak 10"/>
          <p:cNvSpPr txBox="1">
            <a:spLocks noChangeArrowheads="1"/>
          </p:cNvSpPr>
          <p:nvPr/>
        </p:nvSpPr>
        <p:spPr bwMode="auto">
          <a:xfrm>
            <a:off x="160166" y="2208022"/>
            <a:ext cx="5162597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Jean</a:t>
            </a:r>
            <a:r>
              <a:rPr kumimoji="0" lang="nl-NL" altLang="nl-NL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 Aerts</a:t>
            </a:r>
            <a:endParaRPr kumimoji="0" lang="nl-NL" altLang="nl-NL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 SemiBold"/>
              <a:cs typeface="Gill Sans SemiBold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 SemiBold"/>
              <a:cs typeface="Gill Sans SemiBold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 SemiBold"/>
              <a:cs typeface="Gill Sans SemiBold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Bestuur </a:t>
            </a: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Glastuinbouw Nederland</a:t>
            </a:r>
          </a:p>
        </p:txBody>
      </p:sp>
    </p:spTree>
    <p:extLst>
      <p:ext uri="{BB962C8B-B14F-4D97-AF65-F5344CB8AC3E}">
        <p14:creationId xmlns:p14="http://schemas.microsoft.com/office/powerpoint/2010/main" val="87116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kstvak 10"/>
          <p:cNvSpPr txBox="1">
            <a:spLocks noChangeArrowheads="1"/>
          </p:cNvSpPr>
          <p:nvPr/>
        </p:nvSpPr>
        <p:spPr bwMode="auto">
          <a:xfrm>
            <a:off x="3421857" y="2158604"/>
            <a:ext cx="1756931" cy="4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282" tIns="34142" rIns="68282" bIns="34142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40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3375" b="0" i="0" u="none" strike="noStrike" kern="1200" cap="none" spc="0" normalizeH="0" baseline="0" noProof="0" dirty="0">
                <a:ln>
                  <a:noFill/>
                </a:ln>
                <a:solidFill>
                  <a:srgbClr val="29952A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12562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4948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29952A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Webinar Water &amp; Omgeving</a:t>
            </a: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223838" y="1706166"/>
            <a:ext cx="8338865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kumimoji="0" lang="nl-NL" altLang="nl-NL" sz="2100" b="1" i="0" u="none" strike="noStrike" kern="1200" cap="none" spc="0" normalizeH="0" baseline="0" noProof="0" dirty="0">
                <a:ln>
                  <a:noFill/>
                </a:ln>
                <a:solidFill>
                  <a:srgbClr val="29952A"/>
                </a:solidFill>
                <a:effectLst/>
                <a:uLnTx/>
                <a:uFillTx/>
                <a:latin typeface="Gill Sans"/>
                <a:ea typeface="+mn-ea"/>
                <a:cs typeface="Arial" pitchFamily="34" charset="0"/>
              </a:rPr>
              <a:t>15 april:		</a:t>
            </a:r>
            <a:r>
              <a:rPr lang="nl-NL" altLang="nl-NL" sz="2100" dirty="0">
                <a:latin typeface="Gill Sans"/>
              </a:rPr>
              <a:t> Stikstof – deel 2: ZOOM-INN</a:t>
            </a:r>
            <a:r>
              <a:rPr kumimoji="0" lang="nl-NL" altLang="nl-NL" sz="2100" b="1" i="0" u="none" strike="noStrike" kern="1200" cap="none" spc="0" normalizeH="0" baseline="0" noProof="0" dirty="0">
                <a:ln>
                  <a:noFill/>
                </a:ln>
                <a:solidFill>
                  <a:srgbClr val="29952A"/>
                </a:solidFill>
                <a:effectLst/>
                <a:uLnTx/>
                <a:uFillTx/>
                <a:latin typeface="Gill Sans"/>
                <a:ea typeface="+mn-ea"/>
                <a:cs typeface="Arial" pitchFamily="34" charset="0"/>
              </a:rPr>
              <a:t/>
            </a:r>
            <a:br>
              <a:rPr kumimoji="0" lang="nl-NL" altLang="nl-NL" sz="2100" b="1" i="0" u="none" strike="noStrike" kern="1200" cap="none" spc="0" normalizeH="0" baseline="0" noProof="0" dirty="0">
                <a:ln>
                  <a:noFill/>
                </a:ln>
                <a:solidFill>
                  <a:srgbClr val="29952A"/>
                </a:solidFill>
                <a:effectLst/>
                <a:uLnTx/>
                <a:uFillTx/>
                <a:latin typeface="Gill Sans"/>
                <a:ea typeface="+mn-ea"/>
                <a:cs typeface="Arial" pitchFamily="34" charset="0"/>
              </a:rPr>
            </a:br>
            <a:endParaRPr kumimoji="0" lang="nl-NL" altLang="nl-NL" sz="2100" b="1" i="0" u="none" strike="noStrike" kern="1200" cap="none" spc="0" normalizeH="0" baseline="0" noProof="0" dirty="0">
              <a:ln>
                <a:noFill/>
              </a:ln>
              <a:solidFill>
                <a:srgbClr val="29952A"/>
              </a:solidFill>
              <a:effectLst/>
              <a:uLnTx/>
              <a:uFillTx/>
              <a:latin typeface="Gill Sans"/>
              <a:ea typeface="+mn-ea"/>
              <a:cs typeface="Arial" pitchFamily="34" charset="0"/>
            </a:endParaRPr>
          </a:p>
          <a:p>
            <a:pPr marL="342900" lvl="1" indent="-34290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endParaRPr kumimoji="0" lang="nl-NL" altLang="nl-NL" sz="2100" b="1" i="0" u="none" strike="noStrike" kern="1200" cap="none" spc="0" normalizeH="0" baseline="0" noProof="0" dirty="0">
              <a:ln>
                <a:noFill/>
              </a:ln>
              <a:solidFill>
                <a:srgbClr val="29952A"/>
              </a:solidFill>
              <a:effectLst/>
              <a:uLnTx/>
              <a:uFillTx/>
              <a:latin typeface="Gill Sans"/>
              <a:ea typeface="+mn-ea"/>
              <a:cs typeface="Arial" pitchFamily="34" charset="0"/>
            </a:endParaRPr>
          </a:p>
          <a:p>
            <a:pPr marL="0" marR="0" lvl="1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100" b="1" i="0" u="none" strike="noStrike" kern="1200" cap="none" spc="0" normalizeH="0" baseline="0" noProof="0" dirty="0">
                <a:ln>
                  <a:noFill/>
                </a:ln>
                <a:solidFill>
                  <a:srgbClr val="29952A"/>
                </a:solidFill>
                <a:effectLst/>
                <a:uLnTx/>
                <a:uFillTx/>
                <a:latin typeface="Gill Sans"/>
                <a:ea typeface="+mn-ea"/>
                <a:cs typeface="Arial" pitchFamily="34" charset="0"/>
              </a:rPr>
              <a:t>www.glastuinbouwnederland.nl/webinars</a:t>
            </a:r>
          </a:p>
        </p:txBody>
      </p:sp>
    </p:spTree>
    <p:extLst>
      <p:ext uri="{BB962C8B-B14F-4D97-AF65-F5344CB8AC3E}">
        <p14:creationId xmlns:p14="http://schemas.microsoft.com/office/powerpoint/2010/main" val="67597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29952A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Evaluatie</a:t>
            </a: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223838" y="1706166"/>
            <a:ext cx="4935991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marR="0" lvl="1" indent="-45720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9952A"/>
                </a:solidFill>
                <a:effectLst/>
                <a:uLnTx/>
                <a:uFillTx/>
                <a:latin typeface="Gill Sans"/>
                <a:ea typeface="+mn-ea"/>
                <a:cs typeface="Arial" pitchFamily="34" charset="0"/>
              </a:rPr>
              <a:t>Scan de code met de camera van je telefoon</a:t>
            </a:r>
            <a:endParaRPr kumimoji="0" lang="nl-NL" alt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  <a:cs typeface="Arial" pitchFamily="34" charset="0"/>
            </a:endParaRPr>
          </a:p>
          <a:p>
            <a:pPr marL="400050" marR="0" lvl="2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000" b="1" i="0" u="none" strike="noStrike" kern="1200" cap="none" spc="0" normalizeH="0" baseline="0" noProof="0" dirty="0">
              <a:ln>
                <a:noFill/>
              </a:ln>
              <a:solidFill>
                <a:srgbClr val="29952A"/>
              </a:solidFill>
              <a:effectLst/>
              <a:uLnTx/>
              <a:uFillTx/>
              <a:latin typeface="Gill Sans"/>
              <a:ea typeface="+mn-ea"/>
              <a:cs typeface="Arial" pitchFamily="34" charset="0"/>
            </a:endParaRPr>
          </a:p>
          <a:p>
            <a:pPr marL="457200" marR="0" lvl="1" indent="-45720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9952A"/>
                </a:solidFill>
                <a:effectLst/>
                <a:uLnTx/>
                <a:uFillTx/>
                <a:latin typeface="Gill Sans"/>
                <a:ea typeface="+mn-ea"/>
                <a:cs typeface="Arial" pitchFamily="34" charset="0"/>
              </a:rPr>
              <a:t>Vul de evaluatie in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49" y="1706166"/>
            <a:ext cx="2983424" cy="29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7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51" y="801279"/>
            <a:ext cx="3209924" cy="47690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22533" name="Tekstvak 9"/>
          <p:cNvSpPr txBox="1">
            <a:spLocks noChangeArrowheads="1"/>
          </p:cNvSpPr>
          <p:nvPr/>
        </p:nvSpPr>
        <p:spPr bwMode="auto">
          <a:xfrm>
            <a:off x="242889" y="1865710"/>
            <a:ext cx="532288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nl-NL" altLang="nl-NL" sz="3000" dirty="0">
              <a:solidFill>
                <a:srgbClr val="29952A"/>
              </a:solidFill>
              <a:latin typeface="Gill Sans"/>
              <a:ea typeface="Gill Sans SemiBold"/>
              <a:cs typeface="Gill Sans SemiBold"/>
            </a:endParaRPr>
          </a:p>
          <a:p>
            <a:endParaRPr lang="nl-NL" altLang="nl-NL" sz="3200" b="1" dirty="0">
              <a:solidFill>
                <a:srgbClr val="29952A"/>
              </a:solidFill>
              <a:latin typeface="Gill Sans"/>
            </a:endParaRPr>
          </a:p>
          <a:p>
            <a:endParaRPr lang="nl-NL" altLang="nl-NL" sz="3200" b="1" dirty="0">
              <a:solidFill>
                <a:srgbClr val="29952A"/>
              </a:solidFill>
              <a:latin typeface="Gill Sans"/>
            </a:endParaRPr>
          </a:p>
          <a:p>
            <a:endParaRPr lang="nl-NL" altLang="nl-NL" sz="3200" b="1" dirty="0">
              <a:solidFill>
                <a:srgbClr val="29952A"/>
              </a:solidFill>
              <a:latin typeface="Gill Sans"/>
            </a:endParaRPr>
          </a:p>
          <a:p>
            <a:r>
              <a:rPr lang="nl-NL" altLang="nl-NL" sz="2500" b="1" dirty="0">
                <a:solidFill>
                  <a:srgbClr val="29952A"/>
                </a:solidFill>
                <a:latin typeface="Gill Sans"/>
              </a:rPr>
              <a:t>Blijf op de hoogte via:</a:t>
            </a:r>
            <a:endParaRPr lang="nl-NL" altLang="nl-NL" sz="2500" dirty="0">
              <a:solidFill>
                <a:srgbClr val="29952A"/>
              </a:solidFill>
              <a:latin typeface="Gill Sans"/>
            </a:endParaRPr>
          </a:p>
          <a:p>
            <a:r>
              <a:rPr lang="nl-NL" altLang="nl-NL" sz="2500" u="sng" dirty="0">
                <a:solidFill>
                  <a:srgbClr val="29952A"/>
                </a:solidFill>
                <a:latin typeface="Gill Sans"/>
              </a:rPr>
              <a:t>www.glastuinbouwnederland.nl</a:t>
            </a:r>
          </a:p>
        </p:txBody>
      </p:sp>
      <p:sp>
        <p:nvSpPr>
          <p:cNvPr id="22534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4839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Bedankt voor uw aandacht!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2191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Programma</a:t>
            </a:r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223838" y="1725216"/>
            <a:ext cx="8367712" cy="1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1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Introductie en opening door Jean Aerts (Glastuinbouw Nederland)</a:t>
            </a:r>
          </a:p>
          <a:p>
            <a:pPr marL="457200" lvl="1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Huishoudelijke mededelingen</a:t>
            </a:r>
          </a:p>
          <a:p>
            <a:pPr marL="457200" lvl="1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nl-NL" dirty="0">
                <a:solidFill>
                  <a:srgbClr val="29952A"/>
                </a:solidFill>
                <a:latin typeface="Gill Sans"/>
              </a:rPr>
              <a:t>Presentatie Stand van zaken door Leonie Claessen</a:t>
            </a:r>
          </a:p>
          <a:p>
            <a:pPr marL="457200" lvl="1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nl-NL" dirty="0">
                <a:solidFill>
                  <a:srgbClr val="29952A"/>
                </a:solidFill>
                <a:latin typeface="Gill Sans"/>
              </a:rPr>
              <a:t>Vervolg door Jean Aerts</a:t>
            </a:r>
            <a:endParaRPr lang="nl-NL" altLang="nl-NL" dirty="0">
              <a:latin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5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5195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Huishoudelijke mededelingen</a:t>
            </a:r>
          </a:p>
        </p:txBody>
      </p:sp>
      <p:sp>
        <p:nvSpPr>
          <p:cNvPr id="8" name="Tekstvak 5"/>
          <p:cNvSpPr txBox="1">
            <a:spLocks noChangeArrowheads="1"/>
          </p:cNvSpPr>
          <p:nvPr/>
        </p:nvSpPr>
        <p:spPr bwMode="auto">
          <a:xfrm>
            <a:off x="223838" y="1645209"/>
            <a:ext cx="8920162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1" indent="-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solidFill>
                  <a:srgbClr val="29952A"/>
                </a:solidFill>
                <a:latin typeface="Gill Sans"/>
              </a:rPr>
              <a:t>Hoe werkt het </a:t>
            </a:r>
            <a:r>
              <a:rPr lang="nl-NL" altLang="nl-NL" sz="2400" dirty="0" err="1">
                <a:solidFill>
                  <a:srgbClr val="29952A"/>
                </a:solidFill>
                <a:latin typeface="Gill Sans"/>
              </a:rPr>
              <a:t>webinar</a:t>
            </a:r>
            <a:r>
              <a:rPr lang="nl-NL" altLang="nl-NL" sz="2400" dirty="0">
                <a:solidFill>
                  <a:srgbClr val="29952A"/>
                </a:solidFill>
                <a:latin typeface="Gill Sans"/>
              </a:rPr>
              <a:t>?</a:t>
            </a:r>
          </a:p>
          <a:p>
            <a:pPr marL="857250" lvl="2" indent="-45720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nl-NL" altLang="nl-NL" sz="2000" dirty="0">
                <a:latin typeface="Gill Sans"/>
              </a:rPr>
              <a:t>Korte presentaties</a:t>
            </a:r>
          </a:p>
          <a:p>
            <a:pPr marL="857250" lvl="2" indent="-45720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nl-NL" altLang="nl-NL" sz="2000" dirty="0">
                <a:latin typeface="Gill Sans"/>
              </a:rPr>
              <a:t>Behandelen van uw vragen (zoveel mogelijk)</a:t>
            </a:r>
          </a:p>
          <a:p>
            <a:pPr marL="857250" lvl="2" indent="-45720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nl-NL" altLang="nl-NL" sz="2000" dirty="0">
                <a:latin typeface="Gill Sans"/>
              </a:rPr>
              <a:t>U komt niet in beeld</a:t>
            </a:r>
          </a:p>
          <a:p>
            <a:pPr marL="857250" lvl="2" indent="-45720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nl-NL" altLang="nl-NL" sz="2000" dirty="0">
              <a:latin typeface="Gill Sans"/>
            </a:endParaRPr>
          </a:p>
          <a:p>
            <a:pPr marL="457200" lvl="1" indent="-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solidFill>
                  <a:srgbClr val="29952A"/>
                </a:solidFill>
                <a:latin typeface="Gill Sans"/>
              </a:rPr>
              <a:t>Stel vragen via de ‘Q&amp;A knop’</a:t>
            </a:r>
          </a:p>
          <a:p>
            <a:pPr marL="857250" lvl="2" indent="-45720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nl-NL" altLang="nl-NL" sz="2000" dirty="0">
                <a:latin typeface="Gill Sans"/>
              </a:rPr>
              <a:t>Stel op elk moment vragen </a:t>
            </a:r>
          </a:p>
          <a:p>
            <a:pPr marL="857250" lvl="2" indent="-45720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nl-NL" altLang="nl-NL" sz="2000" dirty="0">
                <a:latin typeface="Gill Sans"/>
              </a:rPr>
              <a:t>Vragen worden voor iedereen zichtbaar nadat deze zijn beantwoord</a:t>
            </a:r>
            <a:endParaRPr lang="nl-NL" altLang="nl-NL" sz="2400" dirty="0">
              <a:latin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8" r="12105" b="17793"/>
          <a:stretch/>
        </p:blipFill>
        <p:spPr bwMode="auto">
          <a:xfrm>
            <a:off x="5327801" y="706167"/>
            <a:ext cx="3906984" cy="453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1369"/>
          </a:xfrm>
          <a:prstGeom prst="rect">
            <a:avLst/>
          </a:prstGeom>
        </p:spPr>
      </p:pic>
      <p:sp>
        <p:nvSpPr>
          <p:cNvPr id="17413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466191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2400" dirty="0">
                <a:solidFill>
                  <a:prstClr val="white"/>
                </a:solidFill>
                <a:latin typeface="Gill Sans"/>
                <a:ea typeface="Gill Sans SemiBold"/>
                <a:cs typeface="Gill Sans SemiBold"/>
              </a:rPr>
              <a:t>STAND VAN ZAKEN STIKSTOF</a:t>
            </a: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Gill Sans SemiBold"/>
              <a:cs typeface="Gill Sans SemiBold"/>
            </a:endParaRPr>
          </a:p>
        </p:txBody>
      </p:sp>
      <p:sp>
        <p:nvSpPr>
          <p:cNvPr id="10" name="Tekstvak 10"/>
          <p:cNvSpPr txBox="1">
            <a:spLocks noChangeArrowheads="1"/>
          </p:cNvSpPr>
          <p:nvPr/>
        </p:nvSpPr>
        <p:spPr bwMode="auto">
          <a:xfrm>
            <a:off x="160166" y="2208022"/>
            <a:ext cx="5162597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Leonie Claessen</a:t>
            </a: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 SemiBold"/>
              <a:cs typeface="Gill Sans SemiBold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 SemiBold"/>
              <a:cs typeface="Gill Sans SemiBold"/>
            </a:endParaRP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Gill Sans SemiBold"/>
                <a:cs typeface="Gill Sans SemiBold"/>
              </a:rPr>
              <a:t>Glastuinbouw Nederland</a:t>
            </a:r>
          </a:p>
        </p:txBody>
      </p:sp>
    </p:spTree>
    <p:extLst>
      <p:ext uri="{BB962C8B-B14F-4D97-AF65-F5344CB8AC3E}">
        <p14:creationId xmlns:p14="http://schemas.microsoft.com/office/powerpoint/2010/main" val="372013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4842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Stand van zaken Stikstof  1</a:t>
            </a:r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223838" y="1725216"/>
            <a:ext cx="83677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lnSpc>
                <a:spcPct val="120000"/>
              </a:lnSpc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Korte terugblik: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Natura 2000 (1998): Wet Natuurbescherming </a:t>
            </a:r>
            <a:r>
              <a:rPr lang="nl-NL" altLang="nl-NL" dirty="0" smtClean="0">
                <a:solidFill>
                  <a:srgbClr val="29952A"/>
                </a:solidFill>
                <a:latin typeface="Gill Sans"/>
              </a:rPr>
              <a:t>t.b.v. de 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bescherming </a:t>
            </a:r>
            <a:r>
              <a:rPr lang="nl-NL" altLang="nl-NL" dirty="0" err="1">
                <a:solidFill>
                  <a:srgbClr val="29952A"/>
                </a:solidFill>
                <a:latin typeface="Gill Sans"/>
              </a:rPr>
              <a:t>habitats</a:t>
            </a:r>
            <a:endParaRPr lang="nl-NL" altLang="nl-NL" dirty="0">
              <a:solidFill>
                <a:srgbClr val="29952A"/>
              </a:solidFill>
              <a:latin typeface="Gill Sans"/>
            </a:endParaRP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Aanwijzing natuurgebieden: 1994, 2000 of 2004 (veelal 2000) met plannen waarin benoemd is welke </a:t>
            </a:r>
            <a:r>
              <a:rPr lang="nl-NL" altLang="nl-NL" dirty="0" err="1">
                <a:solidFill>
                  <a:srgbClr val="29952A"/>
                </a:solidFill>
                <a:latin typeface="Gill Sans"/>
              </a:rPr>
              <a:t>habitats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 waartegen te beschermen 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Vergunningverlening per 2010 moeizaam (ook vanwege koppeling met WABO)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PAS: 1 juli 2015 (vergunning op basis van te verwachten depositiedaling)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Vernietiging PAS: 29 mei 2019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Vergunningverlening wederom moeizaam=&gt; beleidsregels, Spoedwet, Stikstofwet</a:t>
            </a:r>
          </a:p>
        </p:txBody>
      </p:sp>
    </p:spTree>
    <p:extLst>
      <p:ext uri="{BB962C8B-B14F-4D97-AF65-F5344CB8AC3E}">
        <p14:creationId xmlns:p14="http://schemas.microsoft.com/office/powerpoint/2010/main" val="98210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4842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Stand van zaken Stikstof  2</a:t>
            </a:r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223838" y="1725216"/>
            <a:ext cx="8367712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lnSpc>
                <a:spcPct val="120000"/>
              </a:lnSpc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PAS (per 2015):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Tot 0,05 mol N depositie/ha/jaar was een activiteit niet vergunnings- of </a:t>
            </a:r>
            <a:r>
              <a:rPr lang="nl-NL" altLang="nl-NL" dirty="0" err="1">
                <a:solidFill>
                  <a:srgbClr val="29952A"/>
                </a:solidFill>
                <a:latin typeface="Gill Sans"/>
              </a:rPr>
              <a:t>meldingsplichtig</a:t>
            </a:r>
            <a:endParaRPr lang="nl-NL" altLang="nl-NL" dirty="0">
              <a:solidFill>
                <a:srgbClr val="29952A"/>
              </a:solidFill>
              <a:latin typeface="Gill Sans"/>
            </a:endParaRP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Van 0,05 mol tot grenswaarde (vaak 0,5 of 1 mol) </a:t>
            </a:r>
            <a:r>
              <a:rPr lang="nl-NL" altLang="nl-NL" dirty="0" err="1">
                <a:solidFill>
                  <a:srgbClr val="29952A"/>
                </a:solidFill>
                <a:latin typeface="Gill Sans"/>
              </a:rPr>
              <a:t>meldingsplichtig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 aan bevoegd gezag (provincie) 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Boven de grenswaarde (vaak 0,5 of 1 mol) </a:t>
            </a:r>
            <a:r>
              <a:rPr lang="nl-NL" altLang="nl-NL" dirty="0" err="1">
                <a:solidFill>
                  <a:srgbClr val="29952A"/>
                </a:solidFill>
                <a:latin typeface="Gill Sans"/>
              </a:rPr>
              <a:t>vergunningsplichtig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: vergunning van bevoegd gezag (provincie) </a:t>
            </a:r>
          </a:p>
        </p:txBody>
      </p:sp>
    </p:spTree>
    <p:extLst>
      <p:ext uri="{BB962C8B-B14F-4D97-AF65-F5344CB8AC3E}">
        <p14:creationId xmlns:p14="http://schemas.microsoft.com/office/powerpoint/2010/main" val="306478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1"/>
          <a:stretch/>
        </p:blipFill>
        <p:spPr>
          <a:xfrm>
            <a:off x="0" y="0"/>
            <a:ext cx="9144000" cy="1602557"/>
          </a:xfrm>
          <a:prstGeom prst="rect">
            <a:avLst/>
          </a:prstGeom>
        </p:spPr>
      </p:pic>
      <p:sp>
        <p:nvSpPr>
          <p:cNvPr id="14339" name="Tekstvak 10"/>
          <p:cNvSpPr txBox="1">
            <a:spLocks noChangeArrowheads="1"/>
          </p:cNvSpPr>
          <p:nvPr/>
        </p:nvSpPr>
        <p:spPr bwMode="auto">
          <a:xfrm>
            <a:off x="231775" y="922735"/>
            <a:ext cx="4842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000" dirty="0">
                <a:solidFill>
                  <a:srgbClr val="29952A"/>
                </a:solidFill>
                <a:latin typeface="Gill Sans"/>
                <a:ea typeface="Gill Sans SemiBold"/>
                <a:cs typeface="Gill Sans SemiBold"/>
              </a:rPr>
              <a:t>Stand van zaken Stikstof  3</a:t>
            </a:r>
          </a:p>
        </p:txBody>
      </p:sp>
      <p:sp>
        <p:nvSpPr>
          <p:cNvPr id="5" name="Tekstvak 2"/>
          <p:cNvSpPr txBox="1">
            <a:spLocks noChangeArrowheads="1"/>
          </p:cNvSpPr>
          <p:nvPr/>
        </p:nvSpPr>
        <p:spPr bwMode="auto">
          <a:xfrm>
            <a:off x="223838" y="1725216"/>
            <a:ext cx="8367712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lnSpc>
                <a:spcPct val="120000"/>
              </a:lnSpc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PAS (per 2015):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Tot 0,05 mol N depositie/ha/jaar was een activiteit niet vergunnings- of </a:t>
            </a:r>
            <a:r>
              <a:rPr lang="nl-NL" altLang="nl-NL" dirty="0" err="1">
                <a:solidFill>
                  <a:srgbClr val="29952A"/>
                </a:solidFill>
                <a:latin typeface="Gill Sans"/>
              </a:rPr>
              <a:t>meldingsplichtig</a:t>
            </a:r>
            <a:endParaRPr lang="nl-NL" altLang="nl-NL" dirty="0">
              <a:solidFill>
                <a:srgbClr val="29952A"/>
              </a:solidFill>
              <a:latin typeface="Gill Sans"/>
            </a:endParaRP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Van 0,05 mol tot grenswaarde (vaak 0,5 of 1 mol) </a:t>
            </a:r>
            <a:r>
              <a:rPr lang="nl-NL" altLang="nl-NL" dirty="0" err="1">
                <a:solidFill>
                  <a:srgbClr val="29952A"/>
                </a:solidFill>
                <a:latin typeface="Gill Sans"/>
              </a:rPr>
              <a:t>meldingsplichtig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 aan bevoegd gezag (provincie) </a:t>
            </a:r>
          </a:p>
          <a:p>
            <a:pPr marL="285750"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dirty="0">
                <a:solidFill>
                  <a:srgbClr val="29952A"/>
                </a:solidFill>
                <a:latin typeface="Gill Sans"/>
              </a:rPr>
              <a:t>Boven de grenswaarde (vaak 0,5 of 1 mol) </a:t>
            </a:r>
            <a:r>
              <a:rPr lang="nl-NL" altLang="nl-NL" dirty="0" err="1">
                <a:solidFill>
                  <a:srgbClr val="29952A"/>
                </a:solidFill>
                <a:latin typeface="Gill Sans"/>
              </a:rPr>
              <a:t>vergunningsplichtig</a:t>
            </a:r>
            <a:r>
              <a:rPr lang="nl-NL" altLang="nl-NL" dirty="0">
                <a:solidFill>
                  <a:srgbClr val="29952A"/>
                </a:solidFill>
                <a:latin typeface="Gill Sans"/>
              </a:rPr>
              <a:t>: vergunning van bevoegd gezag (provincie) </a:t>
            </a:r>
          </a:p>
        </p:txBody>
      </p:sp>
    </p:spTree>
    <p:extLst>
      <p:ext uri="{BB962C8B-B14F-4D97-AF65-F5344CB8AC3E}">
        <p14:creationId xmlns:p14="http://schemas.microsoft.com/office/powerpoint/2010/main" val="41614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48" y="-19190"/>
            <a:ext cx="7445829" cy="51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14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eedbeeld Glastuinbouw Nederland" id="{E46768D9-B6B2-4DB1-A0CC-76634D2AE008}" vid="{3EFC19CB-543C-4AA9-8063-1F41DD9158F7}"/>
    </a:ext>
  </a:extLst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" id="{6CD6F067-5F5F-4F1F-A7D5-555781DF68F9}" vid="{4BA03DA3-7077-4D04-B267-26645D297C8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Breedbeeld</Template>
  <TotalTime>38</TotalTime>
  <Words>968</Words>
  <Application>Microsoft Office PowerPoint</Application>
  <PresentationFormat>Diavoorstelling (16:9)</PresentationFormat>
  <Paragraphs>133</Paragraphs>
  <Slides>23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Arial</vt:lpstr>
      <vt:lpstr>Calibri</vt:lpstr>
      <vt:lpstr>Gill Sans</vt:lpstr>
      <vt:lpstr>Gill Sans SemiBold</vt:lpstr>
      <vt:lpstr>Symbol</vt:lpstr>
      <vt:lpstr>Wingdings</vt:lpstr>
      <vt:lpstr>blank</vt:lpstr>
      <vt:lpstr>1_blank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CloudedHosting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Amy van der Lei</dc:creator>
  <cp:lastModifiedBy>Roger Abbenhuijs</cp:lastModifiedBy>
  <cp:revision>94</cp:revision>
  <dcterms:created xsi:type="dcterms:W3CDTF">2020-08-25T07:05:32Z</dcterms:created>
  <dcterms:modified xsi:type="dcterms:W3CDTF">2021-03-18T14:43:49Z</dcterms:modified>
</cp:coreProperties>
</file>